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WenQuanYi" panose="020B0604020202020204" charset="-128"/>
      <p:regular r:id="rId22"/>
    </p:embeddedFont>
    <p:embeddedFont>
      <p:font typeface="Canva Sans" panose="020B0604020202020204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Bold" panose="020B0604020202020204" charset="0"/>
      <p:regular r:id="rId28"/>
      <p:bold r:id="rId29"/>
    </p:embeddedFont>
    <p:embeddedFont>
      <p:font typeface="Montserrat Ultra-Bold" panose="020B0604020202020204" charset="0"/>
      <p:regular r:id="rId30"/>
      <p:bold r:id="rId31"/>
    </p:embeddedFont>
    <p:embeddedFont>
      <p:font typeface="Montserrat Ultra-Bold Italics" panose="020B060402020202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8" autoAdjust="0"/>
  </p:normalViewPr>
  <p:slideViewPr>
    <p:cSldViewPr>
      <p:cViewPr varScale="1">
        <p:scale>
          <a:sx n="42" d="100"/>
          <a:sy n="42" d="100"/>
        </p:scale>
        <p:origin x="19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122" r="-2520" b="-9169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 rot="-7020778">
            <a:off x="-7870653" y="821505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44647" y="1305784"/>
            <a:ext cx="16096072" cy="519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Ultra-Bold Italics"/>
              </a:rPr>
              <a:t>GLOBAL WIRE </a:t>
            </a:r>
          </a:p>
          <a:p>
            <a:pPr algn="l"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Ultra-Bold Italics"/>
              </a:rPr>
              <a:t>IMPROVEMENT ANALYSIS</a:t>
            </a:r>
          </a:p>
        </p:txBody>
      </p:sp>
      <p:sp>
        <p:nvSpPr>
          <p:cNvPr id="6" name="AutoShape 6"/>
          <p:cNvSpPr/>
          <p:nvPr/>
        </p:nvSpPr>
        <p:spPr>
          <a:xfrm>
            <a:off x="-2368491" y="558205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7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4372" y="6456689"/>
            <a:ext cx="4001732" cy="231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WenQuanYi"/>
              </a:rPr>
              <a:t>Yingli Du  23906452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WenQuanYi"/>
              </a:rPr>
              <a:t>Wendi Luo 22553928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WenQuanYi"/>
              </a:rPr>
              <a:t>Yuanhao Ni   23986051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WenQuanYi"/>
              </a:rPr>
              <a:t>Vinayak Gupta 24066272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WenQuanYi"/>
              </a:rPr>
              <a:t>Tom Song    23054258</a:t>
            </a:r>
          </a:p>
          <a:p>
            <a:pPr algn="ctr">
              <a:lnSpc>
                <a:spcPts val="3070"/>
              </a:lnSpc>
            </a:pPr>
            <a:endParaRPr lang="en-US" sz="2192">
              <a:solidFill>
                <a:srgbClr val="FFFFFF"/>
              </a:solidFill>
              <a:latin typeface="WenQuanY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882429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608404" y="1590224"/>
            <a:ext cx="7693648" cy="6770410"/>
          </a:xfrm>
          <a:custGeom>
            <a:avLst/>
            <a:gdLst/>
            <a:ahLst/>
            <a:cxnLst/>
            <a:rect l="l" t="t" r="r" b="b"/>
            <a:pathLst>
              <a:path w="7693648" h="6770410">
                <a:moveTo>
                  <a:pt x="0" y="0"/>
                </a:moveTo>
                <a:lnTo>
                  <a:pt x="7693648" y="0"/>
                </a:lnTo>
                <a:lnTo>
                  <a:pt x="7693648" y="6770410"/>
                </a:lnTo>
                <a:lnTo>
                  <a:pt x="0" y="6770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695778" y="1550981"/>
            <a:ext cx="4627078" cy="127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5000" spc="-295">
                <a:solidFill>
                  <a:srgbClr val="FFFFFF"/>
                </a:solidFill>
                <a:latin typeface="Montserrat Ultra-Bold Italics"/>
              </a:rPr>
              <a:t>KEY INSIGHT 2 CUSTOMER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5577" y="2861441"/>
            <a:ext cx="6123635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Distribution of total commercial margin of top 5 products for </a:t>
            </a:r>
            <a:r>
              <a:rPr lang="en-US" sz="2499" spc="49">
                <a:solidFill>
                  <a:srgbClr val="7ED957"/>
                </a:solidFill>
                <a:latin typeface="Montserrat"/>
              </a:rPr>
              <a:t>Brandiing</a:t>
            </a:r>
            <a:r>
              <a:rPr lang="en-US" sz="2499" spc="49">
                <a:solidFill>
                  <a:srgbClr val="FFFFFF"/>
                </a:solidFill>
                <a:latin typeface="Montserrat"/>
              </a:rPr>
              <a:t> in each state 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3131"/>
                </a:solidFill>
                <a:latin typeface="Montserrat"/>
              </a:rPr>
              <a:t>B207 2.5mm: </a:t>
            </a:r>
            <a:r>
              <a:rPr lang="en-US" sz="2499" spc="49">
                <a:solidFill>
                  <a:srgbClr val="FFFFFF"/>
                </a:solidFill>
                <a:latin typeface="Montserrat"/>
              </a:rPr>
              <a:t>$338,538(NSW), $138,346(WA)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DE59"/>
                </a:solidFill>
                <a:latin typeface="Montserrat"/>
              </a:rPr>
              <a:t>Flats-Others</a:t>
            </a:r>
            <a:r>
              <a:rPr lang="en-US" sz="2499" spc="49">
                <a:solidFill>
                  <a:srgbClr val="7ED957"/>
                </a:solidFill>
                <a:latin typeface="Montserrat"/>
              </a:rPr>
              <a:t>:</a:t>
            </a:r>
            <a:r>
              <a:rPr lang="en-US" sz="2499" spc="49">
                <a:solidFill>
                  <a:srgbClr val="FFFFFF"/>
                </a:solidFill>
                <a:latin typeface="Montserrat"/>
              </a:rPr>
              <a:t> $196,749(NSW). $146,096(WA)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2431708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606149" y="-3074965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06149" y="-860687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7799" r="-1304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253093" y="9417588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399110" y="44196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53093" y="1668604"/>
            <a:ext cx="6514985" cy="116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3"/>
              </a:lnSpc>
            </a:pPr>
            <a:r>
              <a:rPr lang="en-US" sz="8932" spc="-527">
                <a:solidFill>
                  <a:srgbClr val="263F6B"/>
                </a:solidFill>
                <a:latin typeface="Montserrat Ultra-Bold Italics"/>
              </a:rPr>
              <a:t>LOGISTICS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3936" y="3458442"/>
            <a:ext cx="2566649" cy="4753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3000" spc="60">
                <a:solidFill>
                  <a:srgbClr val="FF914D"/>
                </a:solidFill>
                <a:latin typeface="Montserrat Bold"/>
              </a:rPr>
              <a:t>VIC - NT</a:t>
            </a:r>
          </a:p>
          <a:p>
            <a:pPr algn="l">
              <a:lnSpc>
                <a:spcPts val="6750"/>
              </a:lnSpc>
            </a:pPr>
            <a:r>
              <a:rPr lang="en-US" sz="3000" spc="60">
                <a:solidFill>
                  <a:srgbClr val="FF914D"/>
                </a:solidFill>
                <a:latin typeface="Montserrat Bold"/>
              </a:rPr>
              <a:t>VIC - SA</a:t>
            </a:r>
          </a:p>
          <a:p>
            <a:pPr algn="l">
              <a:lnSpc>
                <a:spcPts val="6750"/>
              </a:lnSpc>
            </a:pPr>
            <a:r>
              <a:rPr lang="en-US" sz="3000" spc="60">
                <a:solidFill>
                  <a:srgbClr val="FF914D"/>
                </a:solidFill>
                <a:latin typeface="Montserrat Bold"/>
              </a:rPr>
              <a:t>VIC - QLD</a:t>
            </a:r>
          </a:p>
          <a:p>
            <a:pPr algn="l">
              <a:lnSpc>
                <a:spcPts val="6750"/>
              </a:lnSpc>
            </a:pPr>
            <a:r>
              <a:rPr lang="en-US" sz="3000" spc="60">
                <a:solidFill>
                  <a:srgbClr val="FF914D"/>
                </a:solidFill>
                <a:latin typeface="Montserrat Bold"/>
              </a:rPr>
              <a:t>VIC - TA</a:t>
            </a:r>
          </a:p>
          <a:p>
            <a:pPr algn="l">
              <a:lnSpc>
                <a:spcPts val="6750"/>
              </a:lnSpc>
            </a:pPr>
            <a:r>
              <a:rPr lang="en-US" sz="3000" spc="60">
                <a:solidFill>
                  <a:srgbClr val="FF914D"/>
                </a:solidFill>
                <a:latin typeface="Montserrat Bold"/>
              </a:rPr>
              <a:t>VIC - ACT</a:t>
            </a:r>
          </a:p>
          <a:p>
            <a:pPr algn="l">
              <a:lnSpc>
                <a:spcPts val="3825"/>
              </a:lnSpc>
            </a:pPr>
            <a:endParaRPr lang="en-US" sz="3000" spc="60">
              <a:solidFill>
                <a:srgbClr val="FF914D"/>
              </a:solidFill>
              <a:latin typeface="Montserra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10585" y="7836561"/>
            <a:ext cx="3894901" cy="158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09" spc="60">
                <a:solidFill>
                  <a:srgbClr val="FF3131"/>
                </a:solidFill>
                <a:latin typeface="Montserrat Bold"/>
              </a:rPr>
              <a:t>VIC - WA</a:t>
            </a:r>
          </a:p>
          <a:p>
            <a:pPr algn="l">
              <a:lnSpc>
                <a:spcPts val="4213"/>
              </a:lnSpc>
            </a:pPr>
            <a:r>
              <a:rPr lang="en-US" sz="3009" spc="60">
                <a:solidFill>
                  <a:srgbClr val="FF3131"/>
                </a:solidFill>
                <a:latin typeface="Montserrat Bold"/>
              </a:rPr>
              <a:t>VIC - NSW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9" spc="60">
              <a:solidFill>
                <a:srgbClr val="FF3131"/>
              </a:solidFill>
              <a:latin typeface="Montserr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394" y="2734734"/>
            <a:ext cx="3156595" cy="10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6"/>
              </a:lnSpc>
            </a:pPr>
            <a:r>
              <a:rPr lang="en-US" sz="7866" dirty="0">
                <a:solidFill>
                  <a:srgbClr val="41B8D5"/>
                </a:solidFill>
                <a:latin typeface="Horta Bold"/>
              </a:rPr>
              <a:t>ROUTE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9110" y="1114425"/>
            <a:ext cx="3735549" cy="49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9"/>
              </a:lnSpc>
            </a:pPr>
            <a:r>
              <a:rPr lang="en-US" sz="3836" spc="-226">
                <a:solidFill>
                  <a:srgbClr val="213559"/>
                </a:solidFill>
                <a:latin typeface="Montserrat Ultra-Bold Italics"/>
              </a:rPr>
              <a:t>KEY INSIGHT 3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448901" y="2493408"/>
            <a:ext cx="6866253" cy="6134013"/>
          </a:xfrm>
          <a:custGeom>
            <a:avLst/>
            <a:gdLst/>
            <a:ahLst/>
            <a:cxnLst/>
            <a:rect l="l" t="t" r="r" b="b"/>
            <a:pathLst>
              <a:path w="6866253" h="6134013">
                <a:moveTo>
                  <a:pt x="0" y="0"/>
                </a:moveTo>
                <a:lnTo>
                  <a:pt x="6866253" y="0"/>
                </a:lnTo>
                <a:lnTo>
                  <a:pt x="6866253" y="6134013"/>
                </a:lnTo>
                <a:lnTo>
                  <a:pt x="0" y="6134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123839" y="1667117"/>
            <a:ext cx="5927134" cy="147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35"/>
              </a:lnSpc>
            </a:pPr>
            <a:r>
              <a:rPr lang="en-US" sz="5750" spc="-339">
                <a:solidFill>
                  <a:srgbClr val="FFFFFF"/>
                </a:solidFill>
                <a:latin typeface="Montserrat Ultra-Bold Italics"/>
              </a:rPr>
              <a:t>LOGISTICS COST COMPARISON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4217065"/>
            <a:ext cx="6578502" cy="42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5"/>
              </a:lnSpc>
              <a:spcBef>
                <a:spcPct val="0"/>
              </a:spcBef>
            </a:pPr>
            <a:r>
              <a:rPr lang="en-US" sz="2688" spc="53">
                <a:solidFill>
                  <a:srgbClr val="FFFFFF"/>
                </a:solidFill>
                <a:latin typeface="Montserrat Ultra-Bold"/>
              </a:rPr>
              <a:t>These </a:t>
            </a:r>
            <a:r>
              <a:rPr lang="en-US" sz="2688" spc="53">
                <a:solidFill>
                  <a:srgbClr val="A66C98"/>
                </a:solidFill>
                <a:latin typeface="Montserrat Ultra-Bold"/>
              </a:rPr>
              <a:t>two route</a:t>
            </a:r>
            <a:r>
              <a:rPr lang="en-US" sz="2688" spc="53">
                <a:solidFill>
                  <a:srgbClr val="FFFFFF"/>
                </a:solidFill>
                <a:latin typeface="Montserrat Ultra-Bold"/>
              </a:rPr>
              <a:t> we should focus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71434" y="4619151"/>
            <a:ext cx="612363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D690AA"/>
                </a:solidFill>
                <a:latin typeface="Montserrat"/>
              </a:rPr>
              <a:t>VIC - NSW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71434" y="6260626"/>
            <a:ext cx="612363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D690AA"/>
                </a:solidFill>
                <a:latin typeface="Montserrat"/>
              </a:rPr>
              <a:t>VIC - WA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97958" y="5428776"/>
            <a:ext cx="5015718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$487.4 per tonne</a:t>
            </a:r>
          </a:p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Close but expensive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9890" y="7070252"/>
            <a:ext cx="5015718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$281.4 per tonne</a:t>
            </a:r>
          </a:p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Far but cheap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602053" y="44575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8283970" y="2821580"/>
            <a:ext cx="9168924" cy="5782609"/>
          </a:xfrm>
          <a:custGeom>
            <a:avLst/>
            <a:gdLst/>
            <a:ahLst/>
            <a:cxnLst/>
            <a:rect l="l" t="t" r="r" b="b"/>
            <a:pathLst>
              <a:path w="9168924" h="5782609">
                <a:moveTo>
                  <a:pt x="0" y="0"/>
                </a:moveTo>
                <a:lnTo>
                  <a:pt x="9168923" y="0"/>
                </a:lnTo>
                <a:lnTo>
                  <a:pt x="9168923" y="5782609"/>
                </a:lnTo>
                <a:lnTo>
                  <a:pt x="0" y="5782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742453" y="1152525"/>
            <a:ext cx="9947672" cy="72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8"/>
              </a:lnSpc>
            </a:pPr>
            <a:r>
              <a:rPr lang="en-US" sz="5600" spc="-330">
                <a:solidFill>
                  <a:srgbClr val="263F6B"/>
                </a:solidFill>
                <a:latin typeface="Montserrat Ultra-Bold Italics"/>
              </a:rPr>
              <a:t>MAIN POINT 1 - GOOD 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453" y="3057294"/>
            <a:ext cx="6159400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"/>
              </a:rPr>
              <a:t>Net sales of the company's main products have maintained a good performance in the past 12 months.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60244" y="5674784"/>
            <a:ext cx="5417193" cy="216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"/>
              </a:rPr>
              <a:t>We can continue this trend</a:t>
            </a:r>
          </a:p>
          <a:p>
            <a:pPr marL="539748" lvl="1" indent="-269874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"/>
              </a:rPr>
              <a:t>Produce more products that are popular with customers</a:t>
            </a:r>
          </a:p>
          <a:p>
            <a:pPr marL="539748" lvl="1" indent="-269874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"/>
              </a:rPr>
              <a:t>Increase the total commerical margin in the future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167867" y="301493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5286336" y="73368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9" y="0"/>
                </a:lnTo>
                <a:lnTo>
                  <a:pt x="1783059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9454832" y="4327132"/>
            <a:ext cx="7166748" cy="3956535"/>
          </a:xfrm>
          <a:custGeom>
            <a:avLst/>
            <a:gdLst/>
            <a:ahLst/>
            <a:cxnLst/>
            <a:rect l="l" t="t" r="r" b="b"/>
            <a:pathLst>
              <a:path w="7166748" h="3956535">
                <a:moveTo>
                  <a:pt x="0" y="0"/>
                </a:moveTo>
                <a:lnTo>
                  <a:pt x="7166747" y="0"/>
                </a:lnTo>
                <a:lnTo>
                  <a:pt x="7166747" y="3956535"/>
                </a:lnTo>
                <a:lnTo>
                  <a:pt x="0" y="3956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812479" y="4327132"/>
            <a:ext cx="7166748" cy="3864767"/>
          </a:xfrm>
          <a:custGeom>
            <a:avLst/>
            <a:gdLst/>
            <a:ahLst/>
            <a:cxnLst/>
            <a:rect l="l" t="t" r="r" b="b"/>
            <a:pathLst>
              <a:path w="7166748" h="3864767">
                <a:moveTo>
                  <a:pt x="0" y="0"/>
                </a:moveTo>
                <a:lnTo>
                  <a:pt x="7166748" y="0"/>
                </a:lnTo>
                <a:lnTo>
                  <a:pt x="7166748" y="3864766"/>
                </a:lnTo>
                <a:lnTo>
                  <a:pt x="0" y="38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79" t="-3107" r="-67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95633" y="838460"/>
            <a:ext cx="9813684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5000" spc="-295">
                <a:solidFill>
                  <a:srgbClr val="FFFFFF"/>
                </a:solidFill>
                <a:latin typeface="Montserrat Ultra-Bold Italics"/>
              </a:rPr>
              <a:t>MAIN POINT 2 -PROBLEM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6086" y="1458916"/>
            <a:ext cx="7590525" cy="61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 Bold"/>
              </a:rPr>
              <a:t>Higher transport costs to some states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96086" y="2044392"/>
            <a:ext cx="6123635" cy="61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 Bold"/>
              </a:rPr>
              <a:t>Compare NSW and WA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68244" y="2997071"/>
            <a:ext cx="10523613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46">
                <a:solidFill>
                  <a:srgbClr val="FFFFFF"/>
                </a:solidFill>
                <a:latin typeface="Montserrat"/>
              </a:rPr>
              <a:t>Similar commercial margins and products, but transport cost are higher form VIC to NSW than to WA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-330479" y="-247859"/>
            <a:ext cx="8456256" cy="10782718"/>
            <a:chOff x="0" y="0"/>
            <a:chExt cx="11275007" cy="1437695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0538" r="27178"/>
            <a:stretch>
              <a:fillRect/>
            </a:stretch>
          </p:blipFill>
          <p:spPr>
            <a:xfrm>
              <a:off x="0" y="0"/>
              <a:ext cx="11275007" cy="1437695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529010" y="1619057"/>
            <a:ext cx="7736096" cy="155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6080" spc="-358" dirty="0">
                <a:solidFill>
                  <a:srgbClr val="FFFFFF"/>
                </a:solidFill>
                <a:latin typeface="Montserrat Ultra-Bold Italics"/>
              </a:rPr>
              <a:t>RECOMMENDATION</a:t>
            </a:r>
          </a:p>
          <a:p>
            <a:pPr algn="just">
              <a:lnSpc>
                <a:spcPts val="5958"/>
              </a:lnSpc>
            </a:pPr>
            <a:r>
              <a:rPr lang="en-US" sz="6080" spc="-358" dirty="0">
                <a:solidFill>
                  <a:srgbClr val="FFFFFF"/>
                </a:solidFill>
                <a:latin typeface="Montserrat Ultra-Bold Italics"/>
              </a:rPr>
              <a:t>AND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29010" y="4071469"/>
            <a:ext cx="6206068" cy="9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85"/>
              </a:lnSpc>
            </a:pPr>
            <a:r>
              <a:rPr lang="en-US" sz="2988" spc="59">
                <a:solidFill>
                  <a:srgbClr val="FFFFFF"/>
                </a:solidFill>
                <a:latin typeface="Montserrat Ultra-Bold"/>
              </a:rPr>
              <a:t>To save </a:t>
            </a:r>
            <a:r>
              <a:rPr lang="en-US" sz="2988" spc="59">
                <a:solidFill>
                  <a:srgbClr val="41B8D5"/>
                </a:solidFill>
                <a:latin typeface="Montserrat Ultra-Bold"/>
              </a:rPr>
              <a:t>transport cost </a:t>
            </a:r>
            <a:r>
              <a:rPr lang="en-US" sz="2988" spc="59">
                <a:solidFill>
                  <a:srgbClr val="FFFFFF"/>
                </a:solidFill>
                <a:latin typeface="Montserrat Ultra-Bold"/>
              </a:rPr>
              <a:t>&amp;</a:t>
            </a:r>
          </a:p>
          <a:p>
            <a:pPr algn="just">
              <a:lnSpc>
                <a:spcPts val="3885"/>
              </a:lnSpc>
              <a:spcBef>
                <a:spcPct val="0"/>
              </a:spcBef>
            </a:pPr>
            <a:r>
              <a:rPr lang="en-US" sz="2988" spc="59">
                <a:solidFill>
                  <a:srgbClr val="FFFFFF"/>
                </a:solidFill>
                <a:latin typeface="Montserrat Ultra-Bold"/>
              </a:rPr>
              <a:t>  gain more </a:t>
            </a:r>
            <a:r>
              <a:rPr lang="en-US" sz="2988" spc="59">
                <a:solidFill>
                  <a:srgbClr val="FF914D"/>
                </a:solidFill>
                <a:latin typeface="Montserrat Ultra-Bold"/>
              </a:rPr>
              <a:t>potential profit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1243" y="5219706"/>
            <a:ext cx="6123635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Transform part of sales from NSW to WA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Conduct more marketing activities in WA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AutoShape 11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895941" y="769089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Freeform 5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15967426" y="2050868"/>
            <a:ext cx="0" cy="649224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035216" y="2719162"/>
            <a:ext cx="7467600" cy="1386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95"/>
              </a:lnSpc>
            </a:pPr>
            <a:r>
              <a:rPr lang="en-US" sz="5505" spc="-32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altLang="zh-CN" sz="6080" spc="-358" dirty="0">
                <a:solidFill>
                  <a:srgbClr val="FFFFFF"/>
                </a:solidFill>
                <a:latin typeface="Montserrat Ultra-Bold Italics"/>
              </a:rPr>
              <a:t>Recommendation</a:t>
            </a:r>
          </a:p>
          <a:p>
            <a:pPr algn="just">
              <a:lnSpc>
                <a:spcPts val="5395"/>
              </a:lnSpc>
            </a:pPr>
            <a:endParaRPr lang="en-US" sz="5505" spc="-324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06216" y="3343914"/>
            <a:ext cx="7164916" cy="4926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24"/>
              </a:lnSpc>
            </a:pPr>
            <a:endParaRPr dirty="0"/>
          </a:p>
          <a:p>
            <a:pPr marL="269874" lvl="1" algn="l">
              <a:lnSpc>
                <a:spcPts val="5624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Keep producing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more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</a:rPr>
              <a:t>popular products </a:t>
            </a:r>
            <a:r>
              <a:rPr lang="en-US" altLang="zh-CN" sz="3200" dirty="0">
                <a:solidFill>
                  <a:schemeClr val="bg1"/>
                </a:solidFill>
              </a:rPr>
              <a:t>as they trend </a:t>
            </a:r>
            <a:r>
              <a:rPr lang="en-US" altLang="zh-CN" sz="3200" dirty="0">
                <a:solidFill>
                  <a:schemeClr val="bg1"/>
                </a:solidFill>
                <a:highlight>
                  <a:srgbClr val="0000FF"/>
                </a:highlight>
              </a:rPr>
              <a:t>before</a:t>
            </a:r>
          </a:p>
          <a:p>
            <a:pPr marL="269874" lvl="1" algn="l">
              <a:lnSpc>
                <a:spcPts val="5624"/>
              </a:lnSpc>
            </a:pPr>
            <a:endParaRPr lang="en-US" altLang="zh-CN" sz="3200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pPr marL="269874" lvl="1">
              <a:lnSpc>
                <a:spcPts val="5624"/>
              </a:lnSpc>
            </a:pPr>
            <a:r>
              <a:rPr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Make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more profit </a:t>
            </a:r>
            <a:r>
              <a:rPr lang="en-US" sz="3200" dirty="0">
                <a:solidFill>
                  <a:schemeClr val="bg1"/>
                </a:solidFill>
              </a:rPr>
              <a:t>from our marketing strategy in the </a:t>
            </a:r>
            <a:r>
              <a:rPr lang="en-US" sz="3200" dirty="0">
                <a:solidFill>
                  <a:schemeClr val="bg1"/>
                </a:solidFill>
                <a:highlight>
                  <a:srgbClr val="0000FF"/>
                </a:highlight>
              </a:rPr>
              <a:t>future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endParaRPr lang="en-US" sz="2499" spc="49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43996830-F92A-462E-1C5C-5CE89FBD5D24}"/>
              </a:ext>
            </a:extLst>
          </p:cNvPr>
          <p:cNvGrpSpPr/>
          <p:nvPr/>
        </p:nvGrpSpPr>
        <p:grpSpPr>
          <a:xfrm>
            <a:off x="-2597836" y="190500"/>
            <a:ext cx="8944351" cy="10694456"/>
            <a:chOff x="0" y="0"/>
            <a:chExt cx="8603361" cy="10286746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564DC26-8A1E-63AB-FED6-0D071FB89026}"/>
                </a:ext>
              </a:extLst>
            </p:cNvPr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6"/>
              <a:stretch>
                <a:fillRect l="-28801" r="-5054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440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15967426" y="2050868"/>
            <a:ext cx="0" cy="649224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2271622" y="1410016"/>
            <a:ext cx="4896087" cy="7133093"/>
          </a:xfrm>
          <a:custGeom>
            <a:avLst/>
            <a:gdLst/>
            <a:ahLst/>
            <a:cxnLst/>
            <a:rect l="l" t="t" r="r" b="b"/>
            <a:pathLst>
              <a:path w="4896087" h="7133093">
                <a:moveTo>
                  <a:pt x="0" y="0"/>
                </a:moveTo>
                <a:lnTo>
                  <a:pt x="4896088" y="0"/>
                </a:lnTo>
                <a:lnTo>
                  <a:pt x="4896088" y="7133092"/>
                </a:lnTo>
                <a:lnTo>
                  <a:pt x="0" y="7133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030650" y="1578001"/>
            <a:ext cx="6217950" cy="140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95"/>
              </a:lnSpc>
            </a:pPr>
            <a:r>
              <a:rPr lang="en-US" sz="5505" spc="-324">
                <a:solidFill>
                  <a:srgbClr val="FFFFFF"/>
                </a:solidFill>
                <a:latin typeface="Montserrat Ultra-Bold Italics"/>
              </a:rPr>
              <a:t>QUANTITY COMPARISON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16625" y="2595562"/>
            <a:ext cx="6123635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4"/>
              </a:lnSpc>
            </a:pPr>
            <a:endParaRPr/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DE59"/>
                </a:solidFill>
                <a:latin typeface="Montserrat Bold"/>
              </a:rPr>
              <a:t>B207 2.65mm </a:t>
            </a:r>
          </a:p>
          <a:p>
            <a:pPr algn="l"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          73,434T to NSW; </a:t>
            </a:r>
          </a:p>
          <a:p>
            <a:pPr algn="l"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          35,470T to WA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41B8D5"/>
                </a:solidFill>
                <a:latin typeface="Montserrat Bold"/>
              </a:rPr>
              <a:t> Flats-Others</a:t>
            </a:r>
          </a:p>
          <a:p>
            <a:pPr algn="l"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           51,475T to NSW; </a:t>
            </a:r>
          </a:p>
          <a:p>
            <a:pPr algn="l"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           20,889T to WA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176508" y="274776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9" y="0"/>
                </a:lnTo>
                <a:lnTo>
                  <a:pt x="1783059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8"/>
          <p:cNvSpPr/>
          <p:nvPr/>
        </p:nvSpPr>
        <p:spPr>
          <a:xfrm>
            <a:off x="1176508" y="2721835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4086232" y="6222660"/>
          <a:ext cx="12224051" cy="3035639"/>
        </p:xfrm>
        <a:graphic>
          <a:graphicData uri="http://schemas.openxmlformats.org/drawingml/2006/table">
            <a:tbl>
              <a:tblPr/>
              <a:tblGrid>
                <a:gridCol w="535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4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0713">
                <a:tc gridSpan="2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Bold"/>
                        </a:rPr>
                        <a:t>B207 2.65mm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Bold"/>
                        </a:rPr>
                        <a:t>B207 2.65mm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"/>
                        </a:rPr>
                        <a:t>$3,025,480.8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"/>
                        </a:rPr>
                        <a:t>$3,781,851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"/>
                        </a:rPr>
                        <a:t>$5,042,468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463">
                <a:tc gridSpan="2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</a:rPr>
                        <a:t>Flats﻿-Others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</a:rPr>
                        <a:t>Flats﻿-Others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"/>
                        </a:rPr>
                        <a:t>$2,120,770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"/>
                        </a:rPr>
                        <a:t>$2,650,962.5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"/>
                        </a:rPr>
                        <a:t>$3,534,616.67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463">
                <a:tc gridSpan="2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Bold"/>
                        </a:rPr>
                        <a:t>Summary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Bold"/>
                        </a:rPr>
                        <a:t>Summary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"/>
                        </a:rPr>
                        <a:t>$5,146,250.8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"/>
                        </a:rPr>
                        <a:t>$6,432,813.5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"/>
                        </a:rPr>
                        <a:t>$8,577,084.67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4086232" y="5015144"/>
          <a:ext cx="12224052" cy="1209675"/>
        </p:xfrm>
        <a:graphic>
          <a:graphicData uri="http://schemas.openxmlformats.org/drawingml/2006/table">
            <a:tbl>
              <a:tblPr/>
              <a:tblGrid>
                <a:gridCol w="3084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9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723">
                <a:tc rowSpan="2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Bold"/>
                        </a:rPr>
                        <a:t>Product Family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Bold"/>
                        </a:rPr>
                        <a:t>Name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B8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B8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Bold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B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952"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Bold"/>
                        </a:rPr>
                        <a:t>Product Family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Bold"/>
                        </a:rPr>
                        <a:t>Name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B8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B8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ntserrat Bold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B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176508" y="859910"/>
            <a:ext cx="10227094" cy="19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Ultra-Bold Italics"/>
              </a:rPr>
              <a:t>POTENTIAL FINANCIAL ANALYSIS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893872"/>
              </p:ext>
            </p:extLst>
          </p:nvPr>
        </p:nvGraphicFramePr>
        <p:xfrm>
          <a:off x="7162800" y="4277296"/>
          <a:ext cx="9147484" cy="713804"/>
        </p:xfrm>
        <a:graphic>
          <a:graphicData uri="http://schemas.openxmlformats.org/drawingml/2006/table">
            <a:tbl>
              <a:tblPr/>
              <a:tblGrid>
                <a:gridCol w="9147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FFFFFF"/>
                          </a:solidFill>
                          <a:latin typeface="Montserrat Bold"/>
                        </a:rPr>
                        <a:t>Percentage of change in Sales margin from NSW to WA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B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168275" y="3072693"/>
            <a:ext cx="62864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63F6B"/>
                </a:solidFill>
                <a:latin typeface="Canva Sans"/>
              </a:rPr>
              <a:t>Potential Savings up to $8.5M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7231243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1500059" y="701299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AutoShape 5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614518" y="3920474"/>
            <a:ext cx="10673482" cy="86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6625" spc="-390">
                <a:solidFill>
                  <a:srgbClr val="263F6B"/>
                </a:solidFill>
                <a:latin typeface="Montserrat Ultra-Bold Italics"/>
              </a:rPr>
              <a:t>APPENDIX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46924" y="5689300"/>
            <a:ext cx="6851488" cy="238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9"/>
              </a:lnSpc>
            </a:pPr>
            <a:r>
              <a:rPr lang="en-US" sz="3668" spc="73">
                <a:solidFill>
                  <a:srgbClr val="263F6B"/>
                </a:solidFill>
                <a:latin typeface="Montserrat"/>
              </a:rPr>
              <a:t>We did data cleaning. </a:t>
            </a:r>
          </a:p>
          <a:p>
            <a:pPr algn="ctr">
              <a:lnSpc>
                <a:spcPts val="4769"/>
              </a:lnSpc>
            </a:pPr>
            <a:r>
              <a:rPr lang="en-US" sz="3668" spc="73">
                <a:solidFill>
                  <a:srgbClr val="263F6B"/>
                </a:solidFill>
                <a:latin typeface="Montserrat"/>
              </a:rPr>
              <a:t>Removed some outliers. </a:t>
            </a:r>
          </a:p>
          <a:p>
            <a:pPr algn="ctr">
              <a:lnSpc>
                <a:spcPts val="4769"/>
              </a:lnSpc>
            </a:pPr>
            <a:r>
              <a:rPr lang="en-US" sz="3668" spc="73">
                <a:solidFill>
                  <a:srgbClr val="263F6B"/>
                </a:solidFill>
                <a:latin typeface="Montserrat"/>
              </a:rPr>
              <a:t>Rows with Missing value </a:t>
            </a:r>
          </a:p>
          <a:p>
            <a:pPr algn="ctr">
              <a:lnSpc>
                <a:spcPts val="4769"/>
              </a:lnSpc>
              <a:spcBef>
                <a:spcPct val="0"/>
              </a:spcBef>
            </a:pPr>
            <a:r>
              <a:rPr lang="en-US" sz="3668" spc="73">
                <a:solidFill>
                  <a:srgbClr val="263F6B"/>
                </a:solidFill>
                <a:latin typeface="Montserrat"/>
              </a:rPr>
              <a:t>negative value are removed.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330479" y="-247859"/>
            <a:ext cx="8456256" cy="10782718"/>
            <a:chOff x="0" y="0"/>
            <a:chExt cx="11275007" cy="1437695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20538" r="27178"/>
            <a:stretch>
              <a:fillRect/>
            </a:stretch>
          </p:blipFill>
          <p:spPr>
            <a:xfrm>
              <a:off x="0" y="0"/>
              <a:ext cx="11275007" cy="14376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6305562" y="-995510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00150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6836" y="4285366"/>
            <a:ext cx="6123635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Introduction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3 insights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Major Finding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Recommendation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785338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2926758"/>
            <a:ext cx="772731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98"/>
              </a:lnSpc>
            </a:pPr>
            <a:r>
              <a:rPr lang="en-US" sz="16194" spc="-955" dirty="0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7037" y="1666225"/>
            <a:ext cx="5666543" cy="5439600"/>
            <a:chOff x="0" y="0"/>
            <a:chExt cx="2091371" cy="20076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1372" cy="2007613"/>
            </a:xfrm>
            <a:custGeom>
              <a:avLst/>
              <a:gdLst/>
              <a:ahLst/>
              <a:cxnLst/>
              <a:rect l="l" t="t" r="r" b="b"/>
              <a:pathLst>
                <a:path w="2091372" h="2007613">
                  <a:moveTo>
                    <a:pt x="1966911" y="2007613"/>
                  </a:moveTo>
                  <a:lnTo>
                    <a:pt x="124460" y="2007613"/>
                  </a:lnTo>
                  <a:cubicBezTo>
                    <a:pt x="55880" y="2007613"/>
                    <a:pt x="0" y="1951733"/>
                    <a:pt x="0" y="1883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6912" y="0"/>
                  </a:lnTo>
                  <a:cubicBezTo>
                    <a:pt x="2035491" y="0"/>
                    <a:pt x="2091372" y="55880"/>
                    <a:pt x="2091372" y="124460"/>
                  </a:cubicBezTo>
                  <a:lnTo>
                    <a:pt x="2091372" y="1883153"/>
                  </a:lnTo>
                  <a:cubicBezTo>
                    <a:pt x="2091372" y="1951733"/>
                    <a:pt x="2035491" y="2007613"/>
                    <a:pt x="1966912" y="200761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32578" y="6906920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655422" y="3181175"/>
            <a:ext cx="6977156" cy="3924650"/>
          </a:xfrm>
          <a:custGeom>
            <a:avLst/>
            <a:gdLst/>
            <a:ahLst/>
            <a:cxnLst/>
            <a:rect l="l" t="t" r="r" b="b"/>
            <a:pathLst>
              <a:path w="6977156" h="3924650">
                <a:moveTo>
                  <a:pt x="0" y="0"/>
                </a:moveTo>
                <a:lnTo>
                  <a:pt x="6977156" y="0"/>
                </a:lnTo>
                <a:lnTo>
                  <a:pt x="6977156" y="3924650"/>
                </a:lnTo>
                <a:lnTo>
                  <a:pt x="0" y="392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888" b="-38888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rot="1707239">
            <a:off x="10339641" y="77968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1707239" flipH="1" flipV="1">
            <a:off x="6064753" y="21183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6176317" y="4180713"/>
            <a:ext cx="5602125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Ultra-Bold Italics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0710" y="1000125"/>
            <a:ext cx="3499197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Background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7302" y="1962223"/>
            <a:ext cx="5458120" cy="567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Global Wire Cable production company</a:t>
            </a:r>
          </a:p>
          <a:p>
            <a:pPr algn="l">
              <a:lnSpc>
                <a:spcPts val="3499"/>
              </a:lnSpc>
            </a:pPr>
            <a:endParaRPr lang="en-US" sz="2499" spc="49">
              <a:solidFill>
                <a:srgbClr val="000000"/>
              </a:solidFill>
              <a:latin typeface="Montserrat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key products, customers, and modes of transportation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 replicated and enhanced</a:t>
            </a:r>
          </a:p>
          <a:p>
            <a:pPr algn="l">
              <a:lnSpc>
                <a:spcPts val="3499"/>
              </a:lnSpc>
            </a:pPr>
            <a:endParaRPr lang="en-US" sz="2499" spc="49">
              <a:solidFill>
                <a:srgbClr val="000000"/>
              </a:solidFill>
              <a:latin typeface="Montserrat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Recommendations</a:t>
            </a:r>
          </a:p>
          <a:p>
            <a:pPr algn="l">
              <a:lnSpc>
                <a:spcPts val="3499"/>
              </a:lnSpc>
            </a:pPr>
            <a:endParaRPr lang="en-US" sz="2499" spc="49">
              <a:solidFill>
                <a:srgbClr val="000000"/>
              </a:solidFill>
              <a:latin typeface="Montserrat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Potential economic benefits</a:t>
            </a:r>
          </a:p>
          <a:p>
            <a:pPr algn="l">
              <a:lnSpc>
                <a:spcPts val="3499"/>
              </a:lnSpc>
            </a:pPr>
            <a:endParaRPr lang="en-US" sz="2499" spc="49">
              <a:solidFill>
                <a:srgbClr val="000000"/>
              </a:solidFill>
              <a:latin typeface="Montserrat"/>
            </a:endParaRPr>
          </a:p>
          <a:p>
            <a:pPr algn="l">
              <a:lnSpc>
                <a:spcPts val="3499"/>
              </a:lnSpc>
            </a:pPr>
            <a:endParaRPr lang="en-US" sz="2499" spc="49">
              <a:solidFill>
                <a:srgbClr val="000000"/>
              </a:solidFill>
              <a:latin typeface="Montserrat"/>
            </a:endParaRPr>
          </a:p>
          <a:p>
            <a:pPr algn="l">
              <a:lnSpc>
                <a:spcPts val="3499"/>
              </a:lnSpc>
            </a:pPr>
            <a:endParaRPr lang="en-US" sz="2499" spc="49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99222" y="7539322"/>
            <a:ext cx="3893434" cy="51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4"/>
              </a:lnSpc>
            </a:pPr>
            <a:r>
              <a:rPr lang="en-US" sz="3272" spc="65">
                <a:solidFill>
                  <a:srgbClr val="000000"/>
                </a:solidFill>
                <a:latin typeface="Montserrat Ultra-Bold"/>
              </a:rPr>
              <a:t>3 Insights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82240" y="4567058"/>
            <a:ext cx="4441244" cy="4375907"/>
            <a:chOff x="0" y="0"/>
            <a:chExt cx="1687841" cy="1663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1663010"/>
            </a:xfrm>
            <a:custGeom>
              <a:avLst/>
              <a:gdLst/>
              <a:ahLst/>
              <a:cxnLst/>
              <a:rect l="l" t="t" r="r" b="b"/>
              <a:pathLst>
                <a:path w="1687841" h="1663010">
                  <a:moveTo>
                    <a:pt x="1563381" y="1663010"/>
                  </a:moveTo>
                  <a:lnTo>
                    <a:pt x="124460" y="1663010"/>
                  </a:lnTo>
                  <a:cubicBezTo>
                    <a:pt x="55880" y="1663010"/>
                    <a:pt x="0" y="1607130"/>
                    <a:pt x="0" y="15385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538550"/>
                  </a:lnTo>
                  <a:cubicBezTo>
                    <a:pt x="1687841" y="1607130"/>
                    <a:pt x="1631961" y="1663010"/>
                    <a:pt x="1563381" y="166301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30639" y="4567058"/>
            <a:ext cx="4626722" cy="4375907"/>
            <a:chOff x="0" y="0"/>
            <a:chExt cx="1687841" cy="15963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1596343"/>
            </a:xfrm>
            <a:custGeom>
              <a:avLst/>
              <a:gdLst/>
              <a:ahLst/>
              <a:cxnLst/>
              <a:rect l="l" t="t" r="r" b="b"/>
              <a:pathLst>
                <a:path w="1687841" h="1596343">
                  <a:moveTo>
                    <a:pt x="1563381" y="1596342"/>
                  </a:moveTo>
                  <a:lnTo>
                    <a:pt x="124460" y="1596342"/>
                  </a:lnTo>
                  <a:cubicBezTo>
                    <a:pt x="55880" y="1596342"/>
                    <a:pt x="0" y="1540463"/>
                    <a:pt x="0" y="14718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471883"/>
                  </a:lnTo>
                  <a:cubicBezTo>
                    <a:pt x="1687841" y="1540463"/>
                    <a:pt x="1631961" y="1596343"/>
                    <a:pt x="1563381" y="15963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79038" y="4567058"/>
            <a:ext cx="4626722" cy="4375907"/>
            <a:chOff x="0" y="0"/>
            <a:chExt cx="1687841" cy="15963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1596343"/>
            </a:xfrm>
            <a:custGeom>
              <a:avLst/>
              <a:gdLst/>
              <a:ahLst/>
              <a:cxnLst/>
              <a:rect l="l" t="t" r="r" b="b"/>
              <a:pathLst>
                <a:path w="1687841" h="1596343">
                  <a:moveTo>
                    <a:pt x="1563381" y="1596342"/>
                  </a:moveTo>
                  <a:lnTo>
                    <a:pt x="124460" y="1596342"/>
                  </a:lnTo>
                  <a:cubicBezTo>
                    <a:pt x="55880" y="1596342"/>
                    <a:pt x="0" y="1540463"/>
                    <a:pt x="0" y="14718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471883"/>
                  </a:lnTo>
                  <a:cubicBezTo>
                    <a:pt x="1687841" y="1540463"/>
                    <a:pt x="1631961" y="1596343"/>
                    <a:pt x="1563381" y="15963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176317" y="1853127"/>
            <a:ext cx="5935366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3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0369" y="4992620"/>
            <a:ext cx="3824986" cy="304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comparing the Product Family in the ProductGroup, the top 5 key products are selected, and then check the distribution in each state.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3057" y="4992620"/>
            <a:ext cx="3821886" cy="304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Then filter out the top 5 customers, and finally analyze the top 3 customers according to their state distribution and the products they produce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88028" y="4932711"/>
            <a:ext cx="3808741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The actual transportation costs are compared and then the ones with high costs are changed.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4117" y="3601356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Ultra-Bold"/>
              </a:rPr>
              <a:t>products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3057" y="3601356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Ultra-Bold"/>
              </a:rPr>
              <a:t>customers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09254" y="3601356"/>
            <a:ext cx="6678746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Ultra-Bold"/>
              </a:rPr>
              <a:t>modes of transportation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066800" y="625126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265397" y="1916269"/>
            <a:ext cx="7907178" cy="5739081"/>
          </a:xfrm>
          <a:custGeom>
            <a:avLst/>
            <a:gdLst/>
            <a:ahLst/>
            <a:cxnLst/>
            <a:rect l="l" t="t" r="r" b="b"/>
            <a:pathLst>
              <a:path w="7907178" h="5739081">
                <a:moveTo>
                  <a:pt x="0" y="0"/>
                </a:moveTo>
                <a:lnTo>
                  <a:pt x="7907178" y="0"/>
                </a:lnTo>
                <a:lnTo>
                  <a:pt x="7907178" y="5739081"/>
                </a:lnTo>
                <a:lnTo>
                  <a:pt x="0" y="5739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97214" y="927352"/>
            <a:ext cx="13311959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5000" spc="-295">
                <a:solidFill>
                  <a:srgbClr val="FFFFFF"/>
                </a:solidFill>
                <a:latin typeface="Montserrat Ultra-Bold Italics"/>
              </a:rPr>
              <a:t>KEY INSIGHT  1  PRODUCT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1533022"/>
            <a:ext cx="7317607" cy="625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Top 5 products in terms of the total commercial margin .</a:t>
            </a:r>
          </a:p>
          <a:p>
            <a:pPr marL="539749" lvl="1" indent="-269875" algn="just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41B8D5"/>
                </a:solidFill>
                <a:latin typeface="Montserrat"/>
              </a:rPr>
              <a:t>Others , Flats - Others , B 207 2.5mm, XLPE Single Core , Versolex Single Core.</a:t>
            </a:r>
          </a:p>
          <a:p>
            <a:pPr marL="539749" lvl="1" indent="-269875" algn="just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Here others consists of different products whose product family is unknown but contributes largely in product margins.  Analysis for this is done in further slides.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225201" y="2135181"/>
            <a:ext cx="7918799" cy="5556106"/>
          </a:xfrm>
          <a:custGeom>
            <a:avLst/>
            <a:gdLst/>
            <a:ahLst/>
            <a:cxnLst/>
            <a:rect l="l" t="t" r="r" b="b"/>
            <a:pathLst>
              <a:path w="7918799" h="5556106">
                <a:moveTo>
                  <a:pt x="0" y="0"/>
                </a:moveTo>
                <a:lnTo>
                  <a:pt x="7918799" y="0"/>
                </a:lnTo>
                <a:lnTo>
                  <a:pt x="7918799" y="5556105"/>
                </a:lnTo>
                <a:lnTo>
                  <a:pt x="0" y="5556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97214" y="927352"/>
            <a:ext cx="13311959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5000" spc="-295">
                <a:solidFill>
                  <a:srgbClr val="FFFFFF"/>
                </a:solidFill>
                <a:latin typeface="Montserrat Ultra-Bold Italics"/>
              </a:rPr>
              <a:t>KEY INSIGHT  1   PRODUCT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79402" y="1538287"/>
            <a:ext cx="7317607" cy="708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5624"/>
              </a:lnSpc>
              <a:buFont typeface="Arial"/>
              <a:buChar char="•"/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Distribution of states with top 5 products.</a:t>
            </a:r>
          </a:p>
          <a:p>
            <a:pPr marL="539749" lvl="1" indent="-269875" algn="just">
              <a:lnSpc>
                <a:spcPts val="5624"/>
              </a:lnSpc>
              <a:buFont typeface="Arial"/>
              <a:buChar char="•"/>
            </a:pPr>
            <a:r>
              <a:rPr lang="en-US" sz="2499" spc="49" dirty="0">
                <a:solidFill>
                  <a:srgbClr val="41B8D5"/>
                </a:solidFill>
                <a:latin typeface="Montserrat"/>
              </a:rPr>
              <a:t>B207 2.5 mm -</a:t>
            </a: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 doing really well in NSW, WA, QLD and poor in  SA,ACT,NT</a:t>
            </a:r>
          </a:p>
          <a:p>
            <a:pPr marL="539749" lvl="1" indent="-269875" algn="just">
              <a:lnSpc>
                <a:spcPts val="5624"/>
              </a:lnSpc>
              <a:buFont typeface="Arial"/>
              <a:buChar char="•"/>
            </a:pPr>
            <a:r>
              <a:rPr lang="en-US" sz="2499" spc="49" dirty="0">
                <a:solidFill>
                  <a:srgbClr val="FF914D"/>
                </a:solidFill>
                <a:latin typeface="Montserrat"/>
              </a:rPr>
              <a:t>Flats - Other</a:t>
            </a: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 - Well in NSW,WA, QLD but poor in SA,ACT,NT.</a:t>
            </a:r>
          </a:p>
          <a:p>
            <a:pPr marL="539749" lvl="1" indent="-269875" algn="just">
              <a:lnSpc>
                <a:spcPts val="5624"/>
              </a:lnSpc>
              <a:buFont typeface="Arial"/>
              <a:buChar char="•"/>
            </a:pPr>
            <a:r>
              <a:rPr lang="en-US" sz="2499" spc="49" dirty="0" err="1">
                <a:solidFill>
                  <a:schemeClr val="bg1">
                    <a:lumMod val="85000"/>
                  </a:schemeClr>
                </a:solidFill>
                <a:latin typeface="Montserrat"/>
              </a:rPr>
              <a:t>Versolex</a:t>
            </a:r>
            <a:r>
              <a:rPr lang="en-US" sz="2499" spc="49" dirty="0">
                <a:solidFill>
                  <a:schemeClr val="bg1">
                    <a:lumMod val="85000"/>
                  </a:schemeClr>
                </a:solidFill>
                <a:latin typeface="Montserrat"/>
              </a:rPr>
              <a:t> 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-</a:t>
            </a: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 doing well in NSW but poor in other states.</a:t>
            </a:r>
          </a:p>
          <a:p>
            <a:pPr marL="539749" lvl="1" indent="-269875" algn="just">
              <a:lnSpc>
                <a:spcPts val="5624"/>
              </a:lnSpc>
              <a:buFont typeface="Arial"/>
              <a:buChar char="•"/>
            </a:pPr>
            <a:r>
              <a:rPr lang="en-US" sz="2499" spc="49" dirty="0">
                <a:solidFill>
                  <a:srgbClr val="5CE1E6"/>
                </a:solidFill>
                <a:latin typeface="Montserrat"/>
              </a:rPr>
              <a:t>XLPE single core -</a:t>
            </a: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 Doing well only in NSW,WA.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464903" y="1546243"/>
            <a:ext cx="4627078" cy="127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5000" spc="-295" dirty="0">
                <a:solidFill>
                  <a:srgbClr val="FFFFFF"/>
                </a:solidFill>
                <a:latin typeface="Montserrat Ultra-Bold Italics"/>
              </a:rPr>
              <a:t>KEY INSIGHT 2 CUSTOMER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64903" y="2882222"/>
            <a:ext cx="6983710" cy="277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4"/>
              </a:lnSpc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Top 10 customers in terms of the total commercial margin </a:t>
            </a:r>
          </a:p>
          <a:p>
            <a:pPr algn="l">
              <a:lnSpc>
                <a:spcPts val="5624"/>
              </a:lnSpc>
            </a:pPr>
            <a:r>
              <a:rPr lang="en-US" sz="2499" spc="49" dirty="0">
                <a:solidFill>
                  <a:srgbClr val="FFFFFF"/>
                </a:solidFill>
                <a:latin typeface="Montserrat Bold"/>
              </a:rPr>
              <a:t>Focusing on the following three companies: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4480" y="5849124"/>
            <a:ext cx="6123635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 dirty="0" err="1">
                <a:solidFill>
                  <a:srgbClr val="FF3131"/>
                </a:solidFill>
                <a:latin typeface="Montserrat"/>
              </a:rPr>
              <a:t>Medicing</a:t>
            </a:r>
            <a:r>
              <a:rPr lang="en-US" sz="2499" spc="49" dirty="0">
                <a:solidFill>
                  <a:srgbClr val="FF3131"/>
                </a:solidFill>
                <a:latin typeface="Montserrat"/>
              </a:rPr>
              <a:t>:</a:t>
            </a: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 $8,654,979 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 dirty="0" err="1">
                <a:solidFill>
                  <a:srgbClr val="FF914D"/>
                </a:solidFill>
                <a:latin typeface="Montserrat"/>
              </a:rPr>
              <a:t>Formonix</a:t>
            </a: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: $5,183,621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 dirty="0">
                <a:solidFill>
                  <a:srgbClr val="DE74BE"/>
                </a:solidFill>
                <a:latin typeface="Montserrat"/>
              </a:rPr>
              <a:t>Branding</a:t>
            </a: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: $5,060,941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83614B-8481-8040-9B74-A4327A45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02" y="2819418"/>
            <a:ext cx="7749395" cy="50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342267" y="1890964"/>
            <a:ext cx="7801733" cy="6082506"/>
          </a:xfrm>
          <a:custGeom>
            <a:avLst/>
            <a:gdLst/>
            <a:ahLst/>
            <a:cxnLst/>
            <a:rect l="l" t="t" r="r" b="b"/>
            <a:pathLst>
              <a:path w="7801733" h="6082506">
                <a:moveTo>
                  <a:pt x="0" y="0"/>
                </a:moveTo>
                <a:lnTo>
                  <a:pt x="7801733" y="0"/>
                </a:lnTo>
                <a:lnTo>
                  <a:pt x="7801733" y="6082506"/>
                </a:lnTo>
                <a:lnTo>
                  <a:pt x="0" y="6082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343640" y="1306764"/>
            <a:ext cx="4627078" cy="127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5000" spc="-295">
                <a:solidFill>
                  <a:srgbClr val="FFFFFF"/>
                </a:solidFill>
                <a:latin typeface="Montserrat Ultra-Bold Italics"/>
              </a:rPr>
              <a:t>KEY INSIGHT 2 CUSTOMER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43640" y="2793129"/>
            <a:ext cx="6123635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Distribution of total commercial margin of top 5 products for </a:t>
            </a:r>
            <a:r>
              <a:rPr lang="en-US" sz="2499" spc="49">
                <a:solidFill>
                  <a:srgbClr val="7ED957"/>
                </a:solidFill>
                <a:latin typeface="Montserrat"/>
              </a:rPr>
              <a:t>Medicing</a:t>
            </a:r>
            <a:r>
              <a:rPr lang="en-US" sz="2499" spc="49">
                <a:solidFill>
                  <a:srgbClr val="FFFFFF"/>
                </a:solidFill>
                <a:latin typeface="Montserrat"/>
              </a:rPr>
              <a:t> in each state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43640" y="4895850"/>
            <a:ext cx="6123635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5757"/>
                </a:solidFill>
                <a:latin typeface="Montserrat"/>
              </a:rPr>
              <a:t>B207 2.5mm</a:t>
            </a:r>
            <a:r>
              <a:rPr lang="en-US" sz="2499" spc="49">
                <a:solidFill>
                  <a:srgbClr val="FFFFFF"/>
                </a:solidFill>
                <a:latin typeface="Montserrat"/>
              </a:rPr>
              <a:t>: $1,105,464(VIC) $443,493(NSW), $412,239(WA)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DE59"/>
                </a:solidFill>
                <a:latin typeface="Montserrat"/>
              </a:rPr>
              <a:t>Flats-Others:</a:t>
            </a:r>
            <a:r>
              <a:rPr lang="en-US" sz="2499" spc="49">
                <a:solidFill>
                  <a:srgbClr val="FFFFFF"/>
                </a:solidFill>
                <a:latin typeface="Montserrat"/>
              </a:rPr>
              <a:t> $1,418,058(VIC), $166,370(NSW), $193,740(WA)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924301" y="1349497"/>
            <a:ext cx="4484196" cy="7797940"/>
          </a:xfrm>
          <a:custGeom>
            <a:avLst/>
            <a:gdLst/>
            <a:ahLst/>
            <a:cxnLst/>
            <a:rect l="l" t="t" r="r" b="b"/>
            <a:pathLst>
              <a:path w="4484196" h="7797940">
                <a:moveTo>
                  <a:pt x="0" y="0"/>
                </a:moveTo>
                <a:lnTo>
                  <a:pt x="4484195" y="0"/>
                </a:lnTo>
                <a:lnTo>
                  <a:pt x="4484195" y="7797940"/>
                </a:lnTo>
                <a:lnTo>
                  <a:pt x="0" y="779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499849" y="1454272"/>
            <a:ext cx="5116656" cy="127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5000" spc="-295">
                <a:solidFill>
                  <a:srgbClr val="FFFFFF"/>
                </a:solidFill>
                <a:latin typeface="Montserrat Ultra-Bold Italics"/>
              </a:rPr>
              <a:t>KEY INSIGHT 2 CUSTOMER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47290" y="2846687"/>
            <a:ext cx="6862304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Distribution of total commercial margin of top 5 products for </a:t>
            </a:r>
            <a:r>
              <a:rPr lang="en-US" sz="2499" spc="49">
                <a:solidFill>
                  <a:srgbClr val="7ED957"/>
                </a:solidFill>
                <a:latin typeface="Montserrat"/>
              </a:rPr>
              <a:t>Formonix</a:t>
            </a:r>
            <a:r>
              <a:rPr lang="en-US" sz="2499" spc="49">
                <a:solidFill>
                  <a:srgbClr val="FFFFFF"/>
                </a:solidFill>
                <a:latin typeface="Montserrat"/>
              </a:rPr>
              <a:t> in each state 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3131"/>
                </a:solidFill>
                <a:latin typeface="Montserrat"/>
              </a:rPr>
              <a:t>B207 2.5mm:</a:t>
            </a:r>
            <a:r>
              <a:rPr lang="en-US" sz="2499" spc="49">
                <a:solidFill>
                  <a:srgbClr val="FFFFFF"/>
                </a:solidFill>
                <a:latin typeface="Montserrat"/>
              </a:rPr>
              <a:t> $1,337,788(NSW), $96,826(WA) 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DE59"/>
                </a:solidFill>
                <a:latin typeface="Montserrat"/>
              </a:rPr>
              <a:t>Flats-Others</a:t>
            </a:r>
            <a:r>
              <a:rPr lang="en-US" sz="2499" spc="49">
                <a:solidFill>
                  <a:srgbClr val="7ED957"/>
                </a:solidFill>
                <a:latin typeface="Montserrat"/>
              </a:rPr>
              <a:t>:</a:t>
            </a:r>
            <a:r>
              <a:rPr lang="en-US" sz="2499" spc="49">
                <a:solidFill>
                  <a:srgbClr val="FFFFFF"/>
                </a:solidFill>
                <a:latin typeface="Montserrat"/>
              </a:rPr>
              <a:t> $1,064,977(NSW),  $80,693(WA)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05894af0-cb28-46d8-8716-74cdb46e2226}" enabled="0" method="" siteId="{05894af0-cb28-46d8-8716-74cdb46e222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716</Words>
  <Application>Microsoft Office PowerPoint</Application>
  <PresentationFormat>Custom</PresentationFormat>
  <Paragraphs>132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Montserrat Ultra-Bold Italics</vt:lpstr>
      <vt:lpstr>Montserrat Bold</vt:lpstr>
      <vt:lpstr>Montserrat</vt:lpstr>
      <vt:lpstr>Canva Sans</vt:lpstr>
      <vt:lpstr>Horta Bold</vt:lpstr>
      <vt:lpstr>Montserrat Ultra-Bold</vt:lpstr>
      <vt:lpstr>WenQuanYi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Black and White Company Profile Presentation</dc:title>
  <dc:creator>Vinayak</dc:creator>
  <cp:lastModifiedBy>Vinayak Gupta (24066272)</cp:lastModifiedBy>
  <cp:revision>7</cp:revision>
  <dcterms:created xsi:type="dcterms:W3CDTF">2006-08-16T00:00:00Z</dcterms:created>
  <dcterms:modified xsi:type="dcterms:W3CDTF">2025-06-25T14:29:22Z</dcterms:modified>
  <dc:identifier>DAGE5l0DKrY</dc:identifier>
</cp:coreProperties>
</file>